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304" r:id="rId5"/>
    <p:sldId id="261" r:id="rId6"/>
    <p:sldId id="270" r:id="rId7"/>
    <p:sldId id="306" r:id="rId8"/>
    <p:sldId id="307" r:id="rId9"/>
    <p:sldId id="311" r:id="rId10"/>
    <p:sldId id="314" r:id="rId11"/>
    <p:sldId id="308" r:id="rId12"/>
    <p:sldId id="316" r:id="rId13"/>
    <p:sldId id="319" r:id="rId14"/>
    <p:sldId id="330" r:id="rId15"/>
    <p:sldId id="339" r:id="rId16"/>
    <p:sldId id="337" r:id="rId17"/>
    <p:sldId id="336" r:id="rId18"/>
    <p:sldId id="335" r:id="rId19"/>
    <p:sldId id="334" r:id="rId20"/>
    <p:sldId id="332" r:id="rId21"/>
    <p:sldId id="333" r:id="rId22"/>
    <p:sldId id="338" r:id="rId23"/>
    <p:sldId id="340" r:id="rId24"/>
    <p:sldId id="323" r:id="rId25"/>
    <p:sldId id="260" r:id="rId26"/>
  </p:sldIdLst>
  <p:sldSz cx="12192000" cy="6858000"/>
  <p:notesSz cx="6858000" cy="9144000"/>
  <p:defaultTextStyle>
    <a:defPPr>
      <a:defRPr lang="en-US"/>
    </a:defPPr>
    <a:lvl1pPr marL="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54864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DFD"/>
    <a:srgbClr val="1F1F1E"/>
    <a:srgbClr val="919191"/>
    <a:srgbClr val="382B72"/>
    <a:srgbClr val="113E76"/>
    <a:srgbClr val="EBEBE8"/>
    <a:srgbClr val="00A9C9"/>
    <a:srgbClr val="FFB81C"/>
    <a:srgbClr val="F3B12E"/>
    <a:srgbClr val="372A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65" autoAdjust="0"/>
    <p:restoredTop sz="74729" autoAdjust="0"/>
  </p:normalViewPr>
  <p:slideViewPr>
    <p:cSldViewPr snapToGrid="0" snapToObjects="1">
      <p:cViewPr varScale="1">
        <p:scale>
          <a:sx n="50" d="100"/>
          <a:sy n="50" d="100"/>
        </p:scale>
        <p:origin x="48" y="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B2A64-268F-4128-AB52-25E7BE6780E1}" type="datetimeFigureOut">
              <a:rPr lang="en-GB" smtClean="0"/>
              <a:t>05/11/2019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4BCE8-4F4D-4299-9F2E-5C5DCBF7D2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6719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712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172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605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694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248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648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298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573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4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081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7261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39806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917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7000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426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748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EC13D-3763-47AF-9253-C56C8C3C5C0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95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896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6402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750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4BCE8-4F4D-4299-9F2E-5C5DCBF7D2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38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EC13D-3763-47AF-9253-C56C8C3C5C0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61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4591753"/>
            <a:ext cx="12192000" cy="2266247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-71123"/>
            <a:ext cx="12192000" cy="14020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240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372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0" y="6560742"/>
            <a:ext cx="12192000" cy="1926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000" b="1" i="0" kern="1200" spc="4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DRE</a:t>
            </a:r>
            <a:r>
              <a:rPr lang="en-US" sz="1000" b="0" i="0" kern="1200" spc="4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–</a:t>
            </a:r>
            <a:r>
              <a:rPr lang="en-US" sz="1000" b="0" i="0" kern="1200" spc="40" baseline="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000" b="0" i="0" kern="1200" spc="40">
                <a:solidFill>
                  <a:schemeClr val="bg1"/>
                </a:solidFill>
                <a:effectLst/>
                <a:latin typeface="Montserrat" charset="0"/>
                <a:ea typeface="Montserrat" charset="0"/>
                <a:cs typeface="Montserrat" charset="0"/>
              </a:rPr>
              <a:t>DIGITAL RESEARCH ENVIRONMENT 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743166" y="3945352"/>
            <a:ext cx="10793051" cy="648000"/>
          </a:xfrm>
        </p:spPr>
        <p:txBody>
          <a:bodyPr lIns="0" tIns="0" bIns="0">
            <a:noAutofit/>
          </a:bodyPr>
          <a:lstStyle>
            <a:lvl1pPr>
              <a:defRPr sz="3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3167" y="4603801"/>
            <a:ext cx="7486434" cy="1437931"/>
          </a:xfrm>
        </p:spPr>
        <p:txBody>
          <a:bodyPr lIns="0" tIns="234000">
            <a:noAutofit/>
          </a:bodyPr>
          <a:lstStyle>
            <a:lvl1pPr marL="0" indent="0" algn="l">
              <a:buNone/>
              <a:defRPr sz="2400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1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229601" y="4796374"/>
            <a:ext cx="3306616" cy="1245357"/>
          </a:xfrm>
        </p:spPr>
        <p:txBody>
          <a:bodyPr rIns="0">
            <a:noAutofit/>
          </a:bodyPr>
          <a:lstStyle>
            <a:lvl1pPr marL="0" indent="0" algn="r">
              <a:buNone/>
              <a:defRPr sz="2400" i="1" spc="100" baseline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609594" indent="0">
              <a:buNone/>
              <a:defRPr/>
            </a:lvl2pPr>
            <a:lvl3pPr marL="1219188" indent="0">
              <a:buNone/>
              <a:defRPr/>
            </a:lvl3pPr>
            <a:lvl4pPr marL="1828782" indent="0">
              <a:buNone/>
              <a:defRPr/>
            </a:lvl4pPr>
            <a:lvl5pPr marL="2438376" indent="0">
              <a:buNone/>
              <a:defRPr/>
            </a:lvl5pPr>
          </a:lstStyle>
          <a:p>
            <a:pPr lvl="0"/>
            <a:r>
              <a:rPr lang="en-US" dirty="0"/>
              <a:t>Month 2018</a:t>
            </a:r>
            <a:endParaRPr lang="en-GB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66" y="780449"/>
            <a:ext cx="2238392" cy="223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1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219" y="1330961"/>
            <a:ext cx="11462326" cy="4795204"/>
          </a:xfrm>
        </p:spPr>
        <p:txBody>
          <a:bodyPr lIns="0" tIns="46800" rIns="0" bIns="46800">
            <a:noAutofit/>
          </a:bodyPr>
          <a:lstStyle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9" y="301367"/>
            <a:ext cx="10575636" cy="669600"/>
          </a:xfrm>
          <a:prstGeom prst="rect">
            <a:avLst/>
          </a:prstGeom>
        </p:spPr>
        <p:txBody>
          <a:bodyPr vert="horz" lIns="0" tIns="46800" rIns="0" bIns="4680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7498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0219" y="1330560"/>
            <a:ext cx="5622892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330560"/>
            <a:ext cx="5624946" cy="47407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600"/>
              </a:spcAft>
              <a:defRPr sz="1800">
                <a:solidFill>
                  <a:srgbClr val="113E76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510982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380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2"/>
            <a:ext cx="5641415" cy="682153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218" y="2025145"/>
            <a:ext cx="5641415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8488" y="1330562"/>
            <a:ext cx="5651767" cy="682153"/>
          </a:xfrm>
        </p:spPr>
        <p:txBody>
          <a:bodyPr anchor="b">
            <a:noAutofit/>
          </a:bodyPr>
          <a:lstStyle>
            <a:lvl1pPr marL="0" indent="0">
              <a:buNone/>
              <a:defRPr sz="2134" b="0"/>
            </a:lvl1pPr>
            <a:lvl2pPr marL="609594" indent="0">
              <a:buNone/>
              <a:defRPr sz="2666" b="1"/>
            </a:lvl2pPr>
            <a:lvl3pPr marL="1219188" indent="0">
              <a:buNone/>
              <a:defRPr sz="2400" b="1"/>
            </a:lvl3pPr>
            <a:lvl4pPr marL="1828782" indent="0">
              <a:buNone/>
              <a:defRPr sz="2134" b="1"/>
            </a:lvl4pPr>
            <a:lvl5pPr marL="2438376" indent="0">
              <a:buNone/>
              <a:defRPr sz="2134" b="1"/>
            </a:lvl5pPr>
            <a:lvl6pPr marL="3047970" indent="0">
              <a:buNone/>
              <a:defRPr sz="2134" b="1"/>
            </a:lvl6pPr>
            <a:lvl7pPr marL="3657564" indent="0">
              <a:buNone/>
              <a:defRPr sz="2134" b="1"/>
            </a:lvl7pPr>
            <a:lvl8pPr marL="4267157" indent="0">
              <a:buNone/>
              <a:defRPr sz="2134" b="1"/>
            </a:lvl8pPr>
            <a:lvl9pPr marL="4876751" indent="0">
              <a:buNone/>
              <a:defRPr sz="213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8488" y="2025145"/>
            <a:ext cx="5651767" cy="421309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134"/>
            </a:lvl6pPr>
            <a:lvl7pPr>
              <a:defRPr sz="2134"/>
            </a:lvl7pPr>
            <a:lvl8pPr>
              <a:defRPr sz="2134"/>
            </a:lvl8pPr>
            <a:lvl9pPr>
              <a:defRPr sz="21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129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98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10588"/>
            <a:ext cx="12192000" cy="2102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7417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2"/>
            <a:ext cx="7046575" cy="4691063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666"/>
            </a:lvl6pPr>
            <a:lvl7pPr>
              <a:defRPr sz="2666"/>
            </a:lvl7pPr>
            <a:lvl8pPr>
              <a:defRPr sz="2666"/>
            </a:lvl8pPr>
            <a:lvl9pPr>
              <a:defRPr sz="266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218" y="1435103"/>
            <a:ext cx="4260471" cy="469106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609594" indent="0">
              <a:buNone/>
              <a:defRPr sz="1600"/>
            </a:lvl2pPr>
            <a:lvl3pPr marL="1219188" indent="0">
              <a:buNone/>
              <a:defRPr sz="1333"/>
            </a:lvl3pPr>
            <a:lvl4pPr marL="1828782" indent="0">
              <a:buNone/>
              <a:defRPr sz="1200"/>
            </a:lvl4pPr>
            <a:lvl5pPr marL="2438376" indent="0">
              <a:buNone/>
              <a:defRPr sz="1200"/>
            </a:lvl5pPr>
            <a:lvl6pPr marL="3047970" indent="0">
              <a:buNone/>
              <a:defRPr sz="1200"/>
            </a:lvl6pPr>
            <a:lvl7pPr marL="3657564" indent="0">
              <a:buNone/>
              <a:defRPr sz="1200"/>
            </a:lvl7pPr>
            <a:lvl8pPr marL="4267157" indent="0">
              <a:buNone/>
              <a:defRPr sz="1200"/>
            </a:lvl8pPr>
            <a:lvl9pPr marL="4876751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1219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87085" y="-33092"/>
            <a:ext cx="12417552" cy="6912864"/>
          </a:xfrm>
          <a:prstGeom prst="rect">
            <a:avLst/>
          </a:prstGeom>
          <a:solidFill>
            <a:srgbClr val="00A9C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-564776" y="4495803"/>
            <a:ext cx="7439709" cy="674508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/>
            </a:solidFill>
          </a:ln>
        </p:spPr>
        <p:txBody>
          <a:bodyPr vert="horz" lIns="180000" tIns="45720" rIns="270000" bIns="45720" rtlCol="0" anchor="ctr">
            <a:noAutofit/>
          </a:bodyPr>
          <a:lstStyle>
            <a:lvl1pPr algn="r">
              <a:defRPr sz="3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530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 bwMode="auto">
          <a:xfrm>
            <a:off x="0" y="6484119"/>
            <a:ext cx="12192000" cy="388800"/>
          </a:xfrm>
          <a:prstGeom prst="rect">
            <a:avLst/>
          </a:prstGeom>
          <a:solidFill>
            <a:srgbClr val="00A9C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12191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666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218" y="301367"/>
            <a:ext cx="10326256" cy="66960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218" y="1330560"/>
            <a:ext cx="11471564" cy="49610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665" y="301367"/>
            <a:ext cx="669600" cy="6696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503372" y="6534335"/>
            <a:ext cx="1328410" cy="24622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marL="0" marR="0" indent="0" algn="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Slide </a:t>
            </a:r>
            <a:fld id="{45161DBE-4736-EE43-A824-AB4A2F59E3C4}" type="slidenum">
              <a:rPr lang="uk-UA" sz="1000" b="0" i="0" smtClean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pPr marL="0" marR="0" indent="0" algn="r" defTabSz="5486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>
              <a:solidFill>
                <a:schemeClr val="bg1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360218" y="6534335"/>
            <a:ext cx="4962533" cy="246221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1000" b="0" i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DRE</a:t>
            </a:r>
          </a:p>
        </p:txBody>
      </p:sp>
    </p:spTree>
    <p:extLst>
      <p:ext uri="{BB962C8B-B14F-4D97-AF65-F5344CB8AC3E}">
        <p14:creationId xmlns:p14="http://schemas.microsoft.com/office/powerpoint/2010/main" val="304806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09594" rtl="0" eaLnBrk="1" latinLnBrk="0" hangingPunct="1">
        <a:spcBef>
          <a:spcPct val="0"/>
        </a:spcBef>
        <a:buNone/>
        <a:defRPr sz="2800" b="0" i="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</p:titleStyle>
    <p:bodyStyle>
      <a:lvl1pPr marL="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372A71"/>
          </a:solidFill>
          <a:latin typeface="Montserrat" charset="0"/>
          <a:ea typeface="Montserrat" charset="0"/>
          <a:cs typeface="Montserrat" charset="0"/>
        </a:defRPr>
      </a:lvl1pPr>
      <a:lvl2pPr marL="756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2pPr>
      <a:lvl3pPr marL="1152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3pPr>
      <a:lvl4pPr marL="1548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4pPr>
      <a:lvl5pPr marL="1944000" indent="-360000" algn="l" defTabSz="609594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113E76"/>
          </a:solidFill>
          <a:latin typeface="Montserrat" charset="0"/>
          <a:ea typeface="Montserrat" charset="0"/>
          <a:cs typeface="Montserrat" charset="0"/>
        </a:defRPr>
      </a:lvl5pPr>
      <a:lvl6pPr marL="3352766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6pPr>
      <a:lvl7pPr marL="3962360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7pPr>
      <a:lvl8pPr marL="4571954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8pPr>
      <a:lvl9pPr marL="5181548" indent="-304796" algn="l" defTabSz="609594" rtl="0" eaLnBrk="1" latinLnBrk="0" hangingPunct="1">
        <a:spcBef>
          <a:spcPct val="20000"/>
        </a:spcBef>
        <a:buFont typeface="Arial"/>
        <a:buChar char="•"/>
        <a:defRPr sz="26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9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88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82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76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70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64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157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751" algn="l" defTabSz="60959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9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image" Target="../media/image18.png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10" Type="http://schemas.microsoft.com/office/2007/relationships/hdphoto" Target="../media/hdphoto2.wdp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1.emf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1.emf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5.png"/><Relationship Id="rId3" Type="http://schemas.openxmlformats.org/officeDocument/2006/relationships/image" Target="../media/image28.jpeg"/><Relationship Id="rId7" Type="http://schemas.openxmlformats.org/officeDocument/2006/relationships/image" Target="../media/image22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11" Type="http://schemas.openxmlformats.org/officeDocument/2006/relationships/image" Target="../media/image27.png"/><Relationship Id="rId5" Type="http://schemas.openxmlformats.org/officeDocument/2006/relationships/image" Target="../media/image18.png"/><Relationship Id="rId10" Type="http://schemas.openxmlformats.org/officeDocument/2006/relationships/image" Target="../media/image26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1.emf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1.emf"/><Relationship Id="rId10" Type="http://schemas.openxmlformats.org/officeDocument/2006/relationships/image" Target="../media/image27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Clinicians, Big Data and Digital Research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Dr. Richard Issitt</a:t>
            </a:r>
          </a:p>
          <a:p>
            <a:r>
              <a:rPr lang="en-US" dirty="0"/>
              <a:t>Dr. Ben </a:t>
            </a:r>
            <a:r>
              <a:rPr lang="en-US" dirty="0" smtClean="0"/>
              <a:t>Margetts (     </a:t>
            </a:r>
            <a:r>
              <a:rPr lang="en-US" dirty="0" smtClean="0"/>
              <a:t>@</a:t>
            </a:r>
            <a:r>
              <a:rPr lang="en-US" dirty="0" err="1" smtClean="0"/>
              <a:t>BenKMargetts</a:t>
            </a:r>
            <a:r>
              <a:rPr lang="en-US" dirty="0" smtClean="0"/>
              <a:t>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November 2019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0" y="5204529"/>
            <a:ext cx="2035948" cy="1040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98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83" y="5273318"/>
            <a:ext cx="416282" cy="4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57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 Bridge Too Far</a:t>
            </a:r>
            <a:endParaRPr lang="en-GB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857" y="893355"/>
            <a:ext cx="9786958" cy="55051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4563" y="1855111"/>
            <a:ext cx="13227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Data Scientists</a:t>
            </a:r>
            <a:endParaRPr lang="en-GB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12693" y="5736132"/>
            <a:ext cx="316928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Rest of Hospital</a:t>
            </a:r>
            <a:endParaRPr lang="en-GB" sz="3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79" y="1421506"/>
            <a:ext cx="282898" cy="28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4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apezoid 22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6560" y="4182470"/>
            <a:ext cx="1677026" cy="198117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74" y="5163848"/>
            <a:ext cx="680720" cy="68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897120"/>
            <a:ext cx="1029485" cy="1029485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786699" y="4380589"/>
            <a:ext cx="360556" cy="84292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1733030" y="4380589"/>
            <a:ext cx="360556" cy="783259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657391" y="4182469"/>
            <a:ext cx="2231442" cy="19812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-Down Arrow 13"/>
          <p:cNvSpPr/>
          <p:nvPr/>
        </p:nvSpPr>
        <p:spPr>
          <a:xfrm>
            <a:off x="11378499" y="4380589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-Down Arrow 14"/>
          <p:cNvSpPr/>
          <p:nvPr/>
        </p:nvSpPr>
        <p:spPr>
          <a:xfrm>
            <a:off x="9763252" y="4380588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ightning Bolt 15"/>
          <p:cNvSpPr/>
          <p:nvPr/>
        </p:nvSpPr>
        <p:spPr>
          <a:xfrm rot="12490617">
            <a:off x="1978571" y="4210059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871" y="5031224"/>
            <a:ext cx="2274962" cy="561855"/>
          </a:xfrm>
          <a:prstGeom prst="rect">
            <a:avLst/>
          </a:prstGeom>
        </p:spPr>
      </p:pic>
      <p:sp>
        <p:nvSpPr>
          <p:cNvPr id="33" name="Lightning Bolt 32"/>
          <p:cNvSpPr/>
          <p:nvPr/>
        </p:nvSpPr>
        <p:spPr>
          <a:xfrm rot="1921989">
            <a:off x="9630102" y="4187190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035" b="95415" l="1438" r="36422"/>
                    </a14:imgEffect>
                  </a14:imgLayer>
                </a14:imgProps>
              </a:ext>
            </a:extLst>
          </a:blip>
          <a:srcRect t="46921" r="63341" b="-253"/>
          <a:stretch/>
        </p:blipFill>
        <p:spPr>
          <a:xfrm>
            <a:off x="235804" y="1912324"/>
            <a:ext cx="2185834" cy="23265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035" b="95415" l="1438" r="36422"/>
                    </a14:imgEffect>
                  </a14:imgLayer>
                </a14:imgProps>
              </a:ext>
            </a:extLst>
          </a:blip>
          <a:srcRect t="46921" r="63341" b="-253"/>
          <a:stretch/>
        </p:blipFill>
        <p:spPr>
          <a:xfrm rot="21231825">
            <a:off x="-23557" y="2612420"/>
            <a:ext cx="1739336" cy="18513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035" b="95415" l="1438" r="36422"/>
                    </a14:imgEffect>
                  </a14:imgLayer>
                </a14:imgProps>
              </a:ext>
            </a:extLst>
          </a:blip>
          <a:srcRect t="46921" r="63341" b="-253"/>
          <a:stretch/>
        </p:blipFill>
        <p:spPr>
          <a:xfrm rot="287238" flipH="1">
            <a:off x="1435927" y="2363880"/>
            <a:ext cx="1435477" cy="18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9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rapezoid 22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6560" y="4182470"/>
            <a:ext cx="1677026" cy="198117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74" y="5163848"/>
            <a:ext cx="680720" cy="68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897120"/>
            <a:ext cx="1029485" cy="1029485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786699" y="4380589"/>
            <a:ext cx="360556" cy="84292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1733030" y="4380589"/>
            <a:ext cx="360556" cy="783259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657391" y="4182469"/>
            <a:ext cx="2231442" cy="19812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-Down Arrow 13"/>
          <p:cNvSpPr/>
          <p:nvPr/>
        </p:nvSpPr>
        <p:spPr>
          <a:xfrm>
            <a:off x="11378499" y="4380589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-Down Arrow 14"/>
          <p:cNvSpPr/>
          <p:nvPr/>
        </p:nvSpPr>
        <p:spPr>
          <a:xfrm>
            <a:off x="9763252" y="4380588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ightning Bolt 15"/>
          <p:cNvSpPr/>
          <p:nvPr/>
        </p:nvSpPr>
        <p:spPr>
          <a:xfrm rot="12490617">
            <a:off x="1978571" y="4210059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871" y="5031224"/>
            <a:ext cx="2274962" cy="561855"/>
          </a:xfrm>
          <a:prstGeom prst="rect">
            <a:avLst/>
          </a:prstGeom>
        </p:spPr>
      </p:pic>
      <p:sp>
        <p:nvSpPr>
          <p:cNvPr id="33" name="Lightning Bolt 32"/>
          <p:cNvSpPr/>
          <p:nvPr/>
        </p:nvSpPr>
        <p:spPr>
          <a:xfrm rot="1921989">
            <a:off x="9630102" y="4187190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035" b="95415" l="1438" r="36422"/>
                    </a14:imgEffect>
                  </a14:imgLayer>
                </a14:imgProps>
              </a:ext>
            </a:extLst>
          </a:blip>
          <a:srcRect t="46921" r="63341" b="-253"/>
          <a:stretch/>
        </p:blipFill>
        <p:spPr>
          <a:xfrm>
            <a:off x="235804" y="1912324"/>
            <a:ext cx="2185834" cy="23265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035" b="95415" l="1438" r="36422"/>
                    </a14:imgEffect>
                  </a14:imgLayer>
                </a14:imgProps>
              </a:ext>
            </a:extLst>
          </a:blip>
          <a:srcRect t="46921" r="63341" b="-253"/>
          <a:stretch/>
        </p:blipFill>
        <p:spPr>
          <a:xfrm rot="21231825">
            <a:off x="-23557" y="2612420"/>
            <a:ext cx="1739336" cy="18513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035" b="95415" l="1438" r="36422"/>
                    </a14:imgEffect>
                  </a14:imgLayer>
                </a14:imgProps>
              </a:ext>
            </a:extLst>
          </a:blip>
          <a:srcRect t="46921" r="63341" b="-253"/>
          <a:stretch/>
        </p:blipFill>
        <p:spPr>
          <a:xfrm rot="287238" flipH="1">
            <a:off x="1435927" y="2363880"/>
            <a:ext cx="1435477" cy="185133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890697" y="2376225"/>
            <a:ext cx="24765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 Programming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145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rapezoid 27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6560" y="4182470"/>
            <a:ext cx="3083506" cy="198117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74" y="5163848"/>
            <a:ext cx="680720" cy="68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897120"/>
            <a:ext cx="1029485" cy="1029485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786699" y="4380589"/>
            <a:ext cx="360556" cy="84292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1733030" y="4380589"/>
            <a:ext cx="360556" cy="783259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657391" y="4182469"/>
            <a:ext cx="2231442" cy="19812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-Down Arrow 13"/>
          <p:cNvSpPr/>
          <p:nvPr/>
        </p:nvSpPr>
        <p:spPr>
          <a:xfrm>
            <a:off x="11378499" y="4380589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-Down Arrow 14"/>
          <p:cNvSpPr/>
          <p:nvPr/>
        </p:nvSpPr>
        <p:spPr>
          <a:xfrm>
            <a:off x="9763252" y="4380588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ightning Bolt 15"/>
          <p:cNvSpPr/>
          <p:nvPr/>
        </p:nvSpPr>
        <p:spPr>
          <a:xfrm rot="12490617">
            <a:off x="3383335" y="4210057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" descr="Image result for project fizzy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28602" b="28579"/>
          <a:stretch/>
        </p:blipFill>
        <p:spPr bwMode="auto">
          <a:xfrm>
            <a:off x="2522549" y="5083294"/>
            <a:ext cx="1485900" cy="7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-Down Arrow 18"/>
          <p:cNvSpPr/>
          <p:nvPr/>
        </p:nvSpPr>
        <p:spPr>
          <a:xfrm>
            <a:off x="3031847" y="4380587"/>
            <a:ext cx="360556" cy="70270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871" y="5031224"/>
            <a:ext cx="2274962" cy="561855"/>
          </a:xfrm>
          <a:prstGeom prst="rect">
            <a:avLst/>
          </a:prstGeom>
        </p:spPr>
      </p:pic>
      <p:sp>
        <p:nvSpPr>
          <p:cNvPr id="33" name="Lightning Bolt 32"/>
          <p:cNvSpPr/>
          <p:nvPr/>
        </p:nvSpPr>
        <p:spPr>
          <a:xfrm rot="1921989">
            <a:off x="9630102" y="4187190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35" b="95415" l="1438" r="36422"/>
                    </a14:imgEffect>
                  </a14:imgLayer>
                </a14:imgProps>
              </a:ext>
            </a:extLst>
          </a:blip>
          <a:srcRect t="46921" r="63341" b="-253"/>
          <a:stretch/>
        </p:blipFill>
        <p:spPr>
          <a:xfrm rot="21231825">
            <a:off x="-23557" y="2612420"/>
            <a:ext cx="1739336" cy="18513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8035" b="95415" l="1438" r="36422"/>
                    </a14:imgEffect>
                  </a14:imgLayer>
                </a14:imgProps>
              </a:ext>
            </a:extLst>
          </a:blip>
          <a:srcRect t="46921" r="63341" b="-253"/>
          <a:stretch/>
        </p:blipFill>
        <p:spPr>
          <a:xfrm rot="287238" flipH="1">
            <a:off x="1435927" y="2363880"/>
            <a:ext cx="1435477" cy="185133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890697" y="2376225"/>
            <a:ext cx="24765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Exemplar Projects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61885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rapezoid 29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6560" y="4182470"/>
            <a:ext cx="4785322" cy="198117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74" y="5163848"/>
            <a:ext cx="680720" cy="68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897120"/>
            <a:ext cx="1029485" cy="1029485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786699" y="4380589"/>
            <a:ext cx="360556" cy="84292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1733030" y="4380589"/>
            <a:ext cx="360556" cy="783259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657391" y="4182469"/>
            <a:ext cx="2231442" cy="19812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-Down Arrow 13"/>
          <p:cNvSpPr/>
          <p:nvPr/>
        </p:nvSpPr>
        <p:spPr>
          <a:xfrm>
            <a:off x="11378499" y="4380589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-Down Arrow 14"/>
          <p:cNvSpPr/>
          <p:nvPr/>
        </p:nvSpPr>
        <p:spPr>
          <a:xfrm>
            <a:off x="9763252" y="4380588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ightning Bolt 15"/>
          <p:cNvSpPr/>
          <p:nvPr/>
        </p:nvSpPr>
        <p:spPr>
          <a:xfrm rot="12490617">
            <a:off x="5086867" y="4210058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" descr="Image result for project fizzy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28602" b="28579"/>
          <a:stretch/>
        </p:blipFill>
        <p:spPr bwMode="auto">
          <a:xfrm>
            <a:off x="2522549" y="5083294"/>
            <a:ext cx="1485900" cy="7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-Down Arrow 18"/>
          <p:cNvSpPr/>
          <p:nvPr/>
        </p:nvSpPr>
        <p:spPr>
          <a:xfrm>
            <a:off x="3031847" y="4380587"/>
            <a:ext cx="360556" cy="70270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C:\Users\issitr\Desktop\tidy-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0"/>
          <a:stretch/>
        </p:blipFill>
        <p:spPr bwMode="auto">
          <a:xfrm>
            <a:off x="4369219" y="4824078"/>
            <a:ext cx="1211319" cy="116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871" y="5031224"/>
            <a:ext cx="2274962" cy="561855"/>
          </a:xfrm>
          <a:prstGeom prst="rect">
            <a:avLst/>
          </a:prstGeom>
        </p:spPr>
      </p:pic>
      <p:sp>
        <p:nvSpPr>
          <p:cNvPr id="29" name="Up-Down Arrow 28"/>
          <p:cNvSpPr/>
          <p:nvPr/>
        </p:nvSpPr>
        <p:spPr>
          <a:xfrm>
            <a:off x="4746470" y="4380589"/>
            <a:ext cx="360556" cy="615276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/>
          <p:cNvSpPr/>
          <p:nvPr/>
        </p:nvSpPr>
        <p:spPr>
          <a:xfrm rot="1921989">
            <a:off x="9630102" y="4187190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8035" b="95415" l="1438" r="36422"/>
                    </a14:imgEffect>
                  </a14:imgLayer>
                </a14:imgProps>
              </a:ext>
            </a:extLst>
          </a:blip>
          <a:srcRect t="46921" r="63341" b="-253"/>
          <a:stretch/>
        </p:blipFill>
        <p:spPr>
          <a:xfrm rot="21231825">
            <a:off x="-23557" y="2612420"/>
            <a:ext cx="1739336" cy="18513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71878" y="2364352"/>
            <a:ext cx="268797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Research Data Views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58142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rapezoid 25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6559" y="4182470"/>
            <a:ext cx="6185577" cy="198118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74" y="5163848"/>
            <a:ext cx="680720" cy="68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897120"/>
            <a:ext cx="1029485" cy="1029485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786699" y="4380589"/>
            <a:ext cx="360556" cy="84292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1733030" y="4380589"/>
            <a:ext cx="360556" cy="783259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657391" y="4182469"/>
            <a:ext cx="2231442" cy="19812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-Down Arrow 13"/>
          <p:cNvSpPr/>
          <p:nvPr/>
        </p:nvSpPr>
        <p:spPr>
          <a:xfrm>
            <a:off x="11378499" y="4380589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-Down Arrow 14"/>
          <p:cNvSpPr/>
          <p:nvPr/>
        </p:nvSpPr>
        <p:spPr>
          <a:xfrm>
            <a:off x="9763252" y="4380588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ightning Bolt 15"/>
          <p:cNvSpPr/>
          <p:nvPr/>
        </p:nvSpPr>
        <p:spPr>
          <a:xfrm rot="12490617">
            <a:off x="6487122" y="4207678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" descr="Image result for project fizzy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28602" b="28579"/>
          <a:stretch/>
        </p:blipFill>
        <p:spPr bwMode="auto">
          <a:xfrm>
            <a:off x="2522549" y="5083294"/>
            <a:ext cx="1485900" cy="7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-Down Arrow 18"/>
          <p:cNvSpPr/>
          <p:nvPr/>
        </p:nvSpPr>
        <p:spPr>
          <a:xfrm>
            <a:off x="3031847" y="4380587"/>
            <a:ext cx="360556" cy="70270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C:\Users\issitr\Desktop\tidy-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0"/>
          <a:stretch/>
        </p:blipFill>
        <p:spPr bwMode="auto">
          <a:xfrm>
            <a:off x="4369219" y="4824078"/>
            <a:ext cx="1211319" cy="116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27" y="4713916"/>
            <a:ext cx="963402" cy="9634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3871" y="5031224"/>
            <a:ext cx="2274962" cy="561855"/>
          </a:xfrm>
          <a:prstGeom prst="rect">
            <a:avLst/>
          </a:prstGeom>
        </p:spPr>
      </p:pic>
      <p:sp>
        <p:nvSpPr>
          <p:cNvPr id="29" name="Up-Down Arrow 28"/>
          <p:cNvSpPr/>
          <p:nvPr/>
        </p:nvSpPr>
        <p:spPr>
          <a:xfrm>
            <a:off x="4746470" y="4380589"/>
            <a:ext cx="360556" cy="615276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Up-Down Arrow 29"/>
          <p:cNvSpPr/>
          <p:nvPr/>
        </p:nvSpPr>
        <p:spPr>
          <a:xfrm>
            <a:off x="6135299" y="4380589"/>
            <a:ext cx="360556" cy="635315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/>
          <p:cNvSpPr/>
          <p:nvPr/>
        </p:nvSpPr>
        <p:spPr>
          <a:xfrm rot="1921989">
            <a:off x="9630102" y="4187190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05"/>
          <a:stretch/>
        </p:blipFill>
        <p:spPr>
          <a:xfrm>
            <a:off x="354570" y="3794710"/>
            <a:ext cx="1585370" cy="38675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71878" y="2364352"/>
            <a:ext cx="268797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Table Analytics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2328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rapezoid 25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6559" y="4182469"/>
            <a:ext cx="7442573" cy="198119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74" y="5163848"/>
            <a:ext cx="680720" cy="68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897120"/>
            <a:ext cx="1029485" cy="1029485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786699" y="4380589"/>
            <a:ext cx="360556" cy="84292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1733030" y="4380589"/>
            <a:ext cx="360556" cy="783259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657391" y="4182469"/>
            <a:ext cx="2231442" cy="19812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-Down Arrow 13"/>
          <p:cNvSpPr/>
          <p:nvPr/>
        </p:nvSpPr>
        <p:spPr>
          <a:xfrm>
            <a:off x="11378499" y="4380589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-Down Arrow 14"/>
          <p:cNvSpPr/>
          <p:nvPr/>
        </p:nvSpPr>
        <p:spPr>
          <a:xfrm>
            <a:off x="9763252" y="4380588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ightning Bolt 15"/>
          <p:cNvSpPr/>
          <p:nvPr/>
        </p:nvSpPr>
        <p:spPr>
          <a:xfrm rot="12490617">
            <a:off x="7728223" y="4207677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" descr="Image result for project fizzy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28602" b="28579"/>
          <a:stretch/>
        </p:blipFill>
        <p:spPr bwMode="auto">
          <a:xfrm>
            <a:off x="2522549" y="5083294"/>
            <a:ext cx="1485900" cy="7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-Down Arrow 18"/>
          <p:cNvSpPr/>
          <p:nvPr/>
        </p:nvSpPr>
        <p:spPr>
          <a:xfrm>
            <a:off x="3031847" y="4380587"/>
            <a:ext cx="360556" cy="70270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C:\Users\issitr\Desktop\tidy-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0"/>
          <a:stretch/>
        </p:blipFill>
        <p:spPr bwMode="auto">
          <a:xfrm>
            <a:off x="4369219" y="4824078"/>
            <a:ext cx="1211319" cy="116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27" y="4713916"/>
            <a:ext cx="963402" cy="963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18" y="4721927"/>
            <a:ext cx="1534327" cy="13969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3871" y="5031224"/>
            <a:ext cx="2274962" cy="561855"/>
          </a:xfrm>
          <a:prstGeom prst="rect">
            <a:avLst/>
          </a:prstGeom>
        </p:spPr>
      </p:pic>
      <p:sp>
        <p:nvSpPr>
          <p:cNvPr id="29" name="Up-Down Arrow 28"/>
          <p:cNvSpPr/>
          <p:nvPr/>
        </p:nvSpPr>
        <p:spPr>
          <a:xfrm>
            <a:off x="4746470" y="4380589"/>
            <a:ext cx="360556" cy="615276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Up-Down Arrow 29"/>
          <p:cNvSpPr/>
          <p:nvPr/>
        </p:nvSpPr>
        <p:spPr>
          <a:xfrm>
            <a:off x="6135299" y="4380589"/>
            <a:ext cx="360556" cy="635315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Up-Down Arrow 30"/>
          <p:cNvSpPr/>
          <p:nvPr/>
        </p:nvSpPr>
        <p:spPr>
          <a:xfrm>
            <a:off x="7498576" y="4380587"/>
            <a:ext cx="360556" cy="43719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Lightning Bolt 32"/>
          <p:cNvSpPr/>
          <p:nvPr/>
        </p:nvSpPr>
        <p:spPr>
          <a:xfrm rot="1921989">
            <a:off x="9630102" y="4187190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662"/>
          <a:stretch/>
        </p:blipFill>
        <p:spPr>
          <a:xfrm>
            <a:off x="354570" y="3414782"/>
            <a:ext cx="1585370" cy="7663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771878" y="2364352"/>
            <a:ext cx="268797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Open Source Tools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9282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rapezoid 32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6560" y="4182469"/>
            <a:ext cx="9134972" cy="19812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74" y="5163848"/>
            <a:ext cx="680720" cy="68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897120"/>
            <a:ext cx="1029485" cy="1029485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786699" y="4380589"/>
            <a:ext cx="360556" cy="84292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1733030" y="4380589"/>
            <a:ext cx="360556" cy="783259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657391" y="4182469"/>
            <a:ext cx="2231442" cy="19812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-Down Arrow 13"/>
          <p:cNvSpPr/>
          <p:nvPr/>
        </p:nvSpPr>
        <p:spPr>
          <a:xfrm>
            <a:off x="11378499" y="4380589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-Down Arrow 14"/>
          <p:cNvSpPr/>
          <p:nvPr/>
        </p:nvSpPr>
        <p:spPr>
          <a:xfrm>
            <a:off x="9763252" y="4380588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ightning Bolt 15"/>
          <p:cNvSpPr/>
          <p:nvPr/>
        </p:nvSpPr>
        <p:spPr>
          <a:xfrm rot="12490617">
            <a:off x="9442320" y="4207677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" descr="Image result for project fizzy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28602" b="28579"/>
          <a:stretch/>
        </p:blipFill>
        <p:spPr bwMode="auto">
          <a:xfrm>
            <a:off x="2522549" y="5083294"/>
            <a:ext cx="1485900" cy="7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-Down Arrow 18"/>
          <p:cNvSpPr/>
          <p:nvPr/>
        </p:nvSpPr>
        <p:spPr>
          <a:xfrm>
            <a:off x="3031847" y="4380587"/>
            <a:ext cx="360556" cy="70270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C:\Users\issitr\Desktop\tidy-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0"/>
          <a:stretch/>
        </p:blipFill>
        <p:spPr bwMode="auto">
          <a:xfrm>
            <a:off x="4369219" y="4824078"/>
            <a:ext cx="1211319" cy="116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27" y="4713916"/>
            <a:ext cx="963402" cy="963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18" y="4721927"/>
            <a:ext cx="1534327" cy="13969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27" y="4776574"/>
            <a:ext cx="1046649" cy="1213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3871" y="5031224"/>
            <a:ext cx="2274962" cy="561855"/>
          </a:xfrm>
          <a:prstGeom prst="rect">
            <a:avLst/>
          </a:prstGeom>
        </p:spPr>
      </p:pic>
      <p:sp>
        <p:nvSpPr>
          <p:cNvPr id="29" name="Up-Down Arrow 28"/>
          <p:cNvSpPr/>
          <p:nvPr/>
        </p:nvSpPr>
        <p:spPr>
          <a:xfrm>
            <a:off x="4746470" y="4380589"/>
            <a:ext cx="360556" cy="615276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Up-Down Arrow 29"/>
          <p:cNvSpPr/>
          <p:nvPr/>
        </p:nvSpPr>
        <p:spPr>
          <a:xfrm>
            <a:off x="6135299" y="4380589"/>
            <a:ext cx="360556" cy="635315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Up-Down Arrow 30"/>
          <p:cNvSpPr/>
          <p:nvPr/>
        </p:nvSpPr>
        <p:spPr>
          <a:xfrm>
            <a:off x="7498576" y="4380587"/>
            <a:ext cx="360556" cy="43719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Up-Down Arrow 31"/>
          <p:cNvSpPr/>
          <p:nvPr/>
        </p:nvSpPr>
        <p:spPr>
          <a:xfrm>
            <a:off x="8656687" y="4380587"/>
            <a:ext cx="360556" cy="43719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ightning Bolt 25"/>
          <p:cNvSpPr/>
          <p:nvPr/>
        </p:nvSpPr>
        <p:spPr>
          <a:xfrm rot="1921989">
            <a:off x="9630102" y="4187190"/>
            <a:ext cx="159355" cy="169386"/>
          </a:xfrm>
          <a:prstGeom prst="lightningBol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47"/>
          <a:stretch/>
        </p:blipFill>
        <p:spPr>
          <a:xfrm>
            <a:off x="354570" y="2968875"/>
            <a:ext cx="1585370" cy="121365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71878" y="2364352"/>
            <a:ext cx="268797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 Shiny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35869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rapezoid 25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superglu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2" r="30827"/>
          <a:stretch/>
        </p:blipFill>
        <p:spPr bwMode="auto">
          <a:xfrm rot="8004691">
            <a:off x="9078159" y="3350858"/>
            <a:ext cx="347395" cy="88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6559" y="4182469"/>
            <a:ext cx="9346693" cy="198119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74" y="5163848"/>
            <a:ext cx="680720" cy="68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4897120"/>
            <a:ext cx="1029485" cy="1029485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786699" y="4380589"/>
            <a:ext cx="360556" cy="84292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1733030" y="4380589"/>
            <a:ext cx="360556" cy="783259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657391" y="4182469"/>
            <a:ext cx="2231442" cy="198120"/>
          </a:xfrm>
          <a:prstGeom prst="round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-Down Arrow 13"/>
          <p:cNvSpPr/>
          <p:nvPr/>
        </p:nvSpPr>
        <p:spPr>
          <a:xfrm>
            <a:off x="11378499" y="4380589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-Down Arrow 14"/>
          <p:cNvSpPr/>
          <p:nvPr/>
        </p:nvSpPr>
        <p:spPr>
          <a:xfrm>
            <a:off x="9763252" y="4380588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" descr="Image result for project fizzyo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28602" b="28579"/>
          <a:stretch/>
        </p:blipFill>
        <p:spPr bwMode="auto">
          <a:xfrm>
            <a:off x="2522549" y="5083294"/>
            <a:ext cx="1485900" cy="7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-Down Arrow 18"/>
          <p:cNvSpPr/>
          <p:nvPr/>
        </p:nvSpPr>
        <p:spPr>
          <a:xfrm>
            <a:off x="3031847" y="4380587"/>
            <a:ext cx="360556" cy="70270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C:\Users\issitr\Desktop\tidy-1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0"/>
          <a:stretch/>
        </p:blipFill>
        <p:spPr bwMode="auto">
          <a:xfrm>
            <a:off x="4369219" y="4824078"/>
            <a:ext cx="1211319" cy="116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27" y="4713916"/>
            <a:ext cx="963402" cy="963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18" y="4721927"/>
            <a:ext cx="1534327" cy="13969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27" y="4776574"/>
            <a:ext cx="1046649" cy="1213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13871" y="5031224"/>
            <a:ext cx="2274962" cy="561855"/>
          </a:xfrm>
          <a:prstGeom prst="rect">
            <a:avLst/>
          </a:prstGeom>
        </p:spPr>
      </p:pic>
      <p:sp>
        <p:nvSpPr>
          <p:cNvPr id="29" name="Up-Down Arrow 28"/>
          <p:cNvSpPr/>
          <p:nvPr/>
        </p:nvSpPr>
        <p:spPr>
          <a:xfrm>
            <a:off x="4746470" y="4380589"/>
            <a:ext cx="360556" cy="615276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Up-Down Arrow 29"/>
          <p:cNvSpPr/>
          <p:nvPr/>
        </p:nvSpPr>
        <p:spPr>
          <a:xfrm>
            <a:off x="6135299" y="4380589"/>
            <a:ext cx="360556" cy="635315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Up-Down Arrow 30"/>
          <p:cNvSpPr/>
          <p:nvPr/>
        </p:nvSpPr>
        <p:spPr>
          <a:xfrm>
            <a:off x="7498576" y="4380587"/>
            <a:ext cx="360556" cy="43719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Up-Down Arrow 31"/>
          <p:cNvSpPr/>
          <p:nvPr/>
        </p:nvSpPr>
        <p:spPr>
          <a:xfrm>
            <a:off x="8656687" y="4380587"/>
            <a:ext cx="360556" cy="43719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543"/>
          <a:stretch/>
        </p:blipFill>
        <p:spPr>
          <a:xfrm>
            <a:off x="354570" y="2410081"/>
            <a:ext cx="1585370" cy="162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80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apezoid 35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sp>
        <p:nvSpPr>
          <p:cNvPr id="5" name="Rounded Rectangle 4"/>
          <p:cNvSpPr/>
          <p:nvPr/>
        </p:nvSpPr>
        <p:spPr>
          <a:xfrm>
            <a:off x="416560" y="4178391"/>
            <a:ext cx="9346693" cy="198119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575" y="5159770"/>
            <a:ext cx="680720" cy="6807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1" y="4893042"/>
            <a:ext cx="1029485" cy="1029485"/>
          </a:xfrm>
          <a:prstGeom prst="rect">
            <a:avLst/>
          </a:prstGeom>
        </p:spPr>
      </p:pic>
      <p:sp>
        <p:nvSpPr>
          <p:cNvPr id="2" name="Up-Down Arrow 1"/>
          <p:cNvSpPr/>
          <p:nvPr/>
        </p:nvSpPr>
        <p:spPr>
          <a:xfrm>
            <a:off x="786700" y="4376511"/>
            <a:ext cx="360556" cy="84292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Up-Down Arrow 11"/>
          <p:cNvSpPr/>
          <p:nvPr/>
        </p:nvSpPr>
        <p:spPr>
          <a:xfrm>
            <a:off x="1733031" y="4376511"/>
            <a:ext cx="360556" cy="783259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ounded Rectangle 12"/>
          <p:cNvSpPr/>
          <p:nvPr/>
        </p:nvSpPr>
        <p:spPr>
          <a:xfrm>
            <a:off x="9657392" y="4178391"/>
            <a:ext cx="2231442" cy="198120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Up-Down Arrow 13"/>
          <p:cNvSpPr/>
          <p:nvPr/>
        </p:nvSpPr>
        <p:spPr>
          <a:xfrm>
            <a:off x="11378500" y="4376511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Up-Down Arrow 14"/>
          <p:cNvSpPr/>
          <p:nvPr/>
        </p:nvSpPr>
        <p:spPr>
          <a:xfrm>
            <a:off x="9763253" y="4376510"/>
            <a:ext cx="360556" cy="541931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2" descr="Image result for project fizzy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9" r="28602" b="28579"/>
          <a:stretch/>
        </p:blipFill>
        <p:spPr bwMode="auto">
          <a:xfrm>
            <a:off x="2522550" y="5079216"/>
            <a:ext cx="1485900" cy="76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Up-Down Arrow 18"/>
          <p:cNvSpPr/>
          <p:nvPr/>
        </p:nvSpPr>
        <p:spPr>
          <a:xfrm>
            <a:off x="3031848" y="4376509"/>
            <a:ext cx="360556" cy="70270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C:\Users\issitr\Desktop\tidy-1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0"/>
          <a:stretch/>
        </p:blipFill>
        <p:spPr bwMode="auto">
          <a:xfrm>
            <a:off x="4369220" y="4820000"/>
            <a:ext cx="1211319" cy="1165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28" y="4709838"/>
            <a:ext cx="963402" cy="9634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19" y="4717849"/>
            <a:ext cx="1534327" cy="13969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028" y="4772496"/>
            <a:ext cx="1046649" cy="1213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13872" y="5027146"/>
            <a:ext cx="2274962" cy="561855"/>
          </a:xfrm>
          <a:prstGeom prst="rect">
            <a:avLst/>
          </a:prstGeom>
        </p:spPr>
      </p:pic>
      <p:sp>
        <p:nvSpPr>
          <p:cNvPr id="29" name="Up-Down Arrow 28"/>
          <p:cNvSpPr/>
          <p:nvPr/>
        </p:nvSpPr>
        <p:spPr>
          <a:xfrm>
            <a:off x="4746471" y="4376511"/>
            <a:ext cx="360556" cy="615276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Up-Down Arrow 29"/>
          <p:cNvSpPr/>
          <p:nvPr/>
        </p:nvSpPr>
        <p:spPr>
          <a:xfrm>
            <a:off x="6135300" y="4376511"/>
            <a:ext cx="360556" cy="635315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Up-Down Arrow 30"/>
          <p:cNvSpPr/>
          <p:nvPr/>
        </p:nvSpPr>
        <p:spPr>
          <a:xfrm>
            <a:off x="7498577" y="4376509"/>
            <a:ext cx="360556" cy="43719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Up-Down Arrow 31"/>
          <p:cNvSpPr/>
          <p:nvPr/>
        </p:nvSpPr>
        <p:spPr>
          <a:xfrm>
            <a:off x="8656688" y="4376509"/>
            <a:ext cx="360556" cy="437197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1433" y="6993100"/>
            <a:ext cx="3647699" cy="2155221"/>
          </a:xfrm>
          <a:prstGeom prst="rect">
            <a:avLst/>
          </a:prstGeom>
        </p:spPr>
      </p:pic>
      <p:sp>
        <p:nvSpPr>
          <p:cNvPr id="28" name="Rounded Rectangle 27"/>
          <p:cNvSpPr/>
          <p:nvPr/>
        </p:nvSpPr>
        <p:spPr>
          <a:xfrm>
            <a:off x="1361935" y="6101203"/>
            <a:ext cx="9346693" cy="198119"/>
          </a:xfrm>
          <a:prstGeom prst="round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Up-Down Arrow 32"/>
          <p:cNvSpPr/>
          <p:nvPr/>
        </p:nvSpPr>
        <p:spPr>
          <a:xfrm>
            <a:off x="4215619" y="6305828"/>
            <a:ext cx="360556" cy="687272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Up-Down Arrow 33"/>
          <p:cNvSpPr/>
          <p:nvPr/>
        </p:nvSpPr>
        <p:spPr>
          <a:xfrm>
            <a:off x="7486079" y="6299322"/>
            <a:ext cx="360556" cy="687272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Up-Down Arrow 34"/>
          <p:cNvSpPr/>
          <p:nvPr/>
        </p:nvSpPr>
        <p:spPr>
          <a:xfrm>
            <a:off x="5916701" y="6299322"/>
            <a:ext cx="360556" cy="687272"/>
          </a:xfrm>
          <a:prstGeom prst="upDownArrow">
            <a:avLst>
              <a:gd name="adj1" fmla="val 50000"/>
              <a:gd name="adj2" fmla="val 4717"/>
            </a:avLst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8085139" y="7764723"/>
            <a:ext cx="268797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DRE Open Sessions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0824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43166" y="3939024"/>
            <a:ext cx="10793051" cy="648000"/>
          </a:xfrm>
        </p:spPr>
        <p:txBody>
          <a:bodyPr/>
          <a:lstStyle/>
          <a:p>
            <a:r>
              <a:rPr lang="en-US" dirty="0" smtClean="0"/>
              <a:t>War stories from GOSH’s Digital Research Environment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November 2019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3578"/>
            <a:ext cx="5015069" cy="3135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0" y="5204529"/>
            <a:ext cx="2035948" cy="1040224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743167" y="4603801"/>
            <a:ext cx="7486434" cy="1437931"/>
          </a:xfrm>
        </p:spPr>
        <p:txBody>
          <a:bodyPr/>
          <a:lstStyle/>
          <a:p>
            <a:r>
              <a:rPr lang="en-US" dirty="0"/>
              <a:t>Dr. Richard Issitt</a:t>
            </a:r>
          </a:p>
          <a:p>
            <a:r>
              <a:rPr lang="en-US" dirty="0"/>
              <a:t>Dr. Ben </a:t>
            </a:r>
            <a:r>
              <a:rPr lang="en-US" dirty="0" smtClean="0"/>
              <a:t>Margetts (     </a:t>
            </a:r>
            <a:r>
              <a:rPr lang="en-US" dirty="0" smtClean="0"/>
              <a:t>@</a:t>
            </a:r>
            <a:r>
              <a:rPr lang="en-US" dirty="0" err="1" smtClean="0"/>
              <a:t>BenKMargetts</a:t>
            </a:r>
            <a:r>
              <a:rPr lang="en-US" dirty="0" smtClean="0"/>
              <a:t>)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67" b="98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83" y="5273318"/>
            <a:ext cx="416282" cy="4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8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rapezoid 35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Building Bridges</a:t>
            </a:r>
            <a:endParaRPr lang="en-GB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416560" y="4178391"/>
            <a:ext cx="11472274" cy="4969930"/>
            <a:chOff x="416560" y="4178391"/>
            <a:chExt cx="11472274" cy="4969930"/>
          </a:xfrm>
        </p:grpSpPr>
        <p:sp>
          <p:nvSpPr>
            <p:cNvPr id="5" name="Rounded Rectangle 4"/>
            <p:cNvSpPr/>
            <p:nvPr/>
          </p:nvSpPr>
          <p:spPr>
            <a:xfrm>
              <a:off x="416560" y="4178391"/>
              <a:ext cx="9346693" cy="19811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9575" y="5159770"/>
              <a:ext cx="680720" cy="6807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61" y="4893042"/>
              <a:ext cx="1029485" cy="1029485"/>
            </a:xfrm>
            <a:prstGeom prst="rect">
              <a:avLst/>
            </a:prstGeom>
          </p:spPr>
        </p:pic>
        <p:sp>
          <p:nvSpPr>
            <p:cNvPr id="2" name="Up-Down Arrow 1"/>
            <p:cNvSpPr/>
            <p:nvPr/>
          </p:nvSpPr>
          <p:spPr>
            <a:xfrm>
              <a:off x="786700" y="4376511"/>
              <a:ext cx="360556" cy="842921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Up-Down Arrow 11"/>
            <p:cNvSpPr/>
            <p:nvPr/>
          </p:nvSpPr>
          <p:spPr>
            <a:xfrm>
              <a:off x="1733031" y="4376511"/>
              <a:ext cx="360556" cy="783259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9657392" y="4178391"/>
              <a:ext cx="2231442" cy="198120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Up-Down Arrow 13"/>
            <p:cNvSpPr/>
            <p:nvPr/>
          </p:nvSpPr>
          <p:spPr>
            <a:xfrm>
              <a:off x="11378500" y="4376511"/>
              <a:ext cx="360556" cy="541931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9763253" y="4376510"/>
              <a:ext cx="360556" cy="541931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Picture 2" descr="Image result for project fizzyo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9" r="28602" b="28579"/>
            <a:stretch/>
          </p:blipFill>
          <p:spPr bwMode="auto">
            <a:xfrm>
              <a:off x="2522550" y="5079216"/>
              <a:ext cx="1485900" cy="761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Up-Down Arrow 18"/>
            <p:cNvSpPr/>
            <p:nvPr/>
          </p:nvSpPr>
          <p:spPr>
            <a:xfrm>
              <a:off x="3031848" y="4376509"/>
              <a:ext cx="360556" cy="702707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19" descr="C:\Users\issitr\Desktop\tidy-1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530"/>
            <a:stretch/>
          </p:blipFill>
          <p:spPr bwMode="auto">
            <a:xfrm>
              <a:off x="4369220" y="4820000"/>
              <a:ext cx="1211319" cy="1165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828" y="4709838"/>
              <a:ext cx="963402" cy="96340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519" y="4717849"/>
              <a:ext cx="1534327" cy="139695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9028" y="4772496"/>
              <a:ext cx="1046649" cy="121303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13872" y="5027146"/>
              <a:ext cx="2274962" cy="561855"/>
            </a:xfrm>
            <a:prstGeom prst="rect">
              <a:avLst/>
            </a:prstGeom>
          </p:spPr>
        </p:pic>
        <p:sp>
          <p:nvSpPr>
            <p:cNvPr id="29" name="Up-Down Arrow 28"/>
            <p:cNvSpPr/>
            <p:nvPr/>
          </p:nvSpPr>
          <p:spPr>
            <a:xfrm>
              <a:off x="4746471" y="4376511"/>
              <a:ext cx="360556" cy="615276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Up-Down Arrow 29"/>
            <p:cNvSpPr/>
            <p:nvPr/>
          </p:nvSpPr>
          <p:spPr>
            <a:xfrm>
              <a:off x="6135300" y="4376511"/>
              <a:ext cx="360556" cy="635315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Up-Down Arrow 30"/>
            <p:cNvSpPr/>
            <p:nvPr/>
          </p:nvSpPr>
          <p:spPr>
            <a:xfrm>
              <a:off x="7498577" y="4376509"/>
              <a:ext cx="360556" cy="437197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Up-Down Arrow 31"/>
            <p:cNvSpPr/>
            <p:nvPr/>
          </p:nvSpPr>
          <p:spPr>
            <a:xfrm>
              <a:off x="8656688" y="4376509"/>
              <a:ext cx="360556" cy="437197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11433" y="6993100"/>
              <a:ext cx="3647699" cy="2155221"/>
            </a:xfrm>
            <a:prstGeom prst="rect">
              <a:avLst/>
            </a:prstGeom>
          </p:spPr>
        </p:pic>
        <p:sp>
          <p:nvSpPr>
            <p:cNvPr id="28" name="Rounded Rectangle 27"/>
            <p:cNvSpPr/>
            <p:nvPr/>
          </p:nvSpPr>
          <p:spPr>
            <a:xfrm>
              <a:off x="1361935" y="6101203"/>
              <a:ext cx="9346693" cy="198119"/>
            </a:xfrm>
            <a:prstGeom prst="round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Up-Down Arrow 32"/>
            <p:cNvSpPr/>
            <p:nvPr/>
          </p:nvSpPr>
          <p:spPr>
            <a:xfrm>
              <a:off x="4215619" y="6305828"/>
              <a:ext cx="360556" cy="687272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Up-Down Arrow 33"/>
            <p:cNvSpPr/>
            <p:nvPr/>
          </p:nvSpPr>
          <p:spPr>
            <a:xfrm>
              <a:off x="7486079" y="6299322"/>
              <a:ext cx="360556" cy="687272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Up-Down Arrow 34"/>
            <p:cNvSpPr/>
            <p:nvPr/>
          </p:nvSpPr>
          <p:spPr>
            <a:xfrm>
              <a:off x="5916701" y="6299322"/>
              <a:ext cx="360556" cy="687272"/>
            </a:xfrm>
            <a:prstGeom prst="upDownArrow">
              <a:avLst>
                <a:gd name="adj1" fmla="val 50000"/>
                <a:gd name="adj2" fmla="val 4717"/>
              </a:avLst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85139" y="7764723"/>
              <a:ext cx="268797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DRE Open Sessions</a:t>
              </a:r>
              <a:endParaRPr lang="en-GB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954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00508 -0.43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-2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apezoid 9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10" y="970967"/>
            <a:ext cx="6250556" cy="54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Home in time for Christmas (2019)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13" y="4722869"/>
            <a:ext cx="680720" cy="6807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677" b="57519" l="40084" r="58650"/>
                    </a14:imgEffect>
                  </a14:imgLayer>
                </a14:imgProps>
              </a:ext>
            </a:extLst>
          </a:blip>
          <a:srcRect l="41647" t="20894" r="41876" b="45055"/>
          <a:stretch/>
        </p:blipFill>
        <p:spPr>
          <a:xfrm>
            <a:off x="5738188" y="4684751"/>
            <a:ext cx="743918" cy="862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478" y="4684751"/>
            <a:ext cx="603992" cy="7000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11" y="4547249"/>
            <a:ext cx="911863" cy="91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57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47" y="1557394"/>
            <a:ext cx="3044106" cy="3044106"/>
          </a:xfrm>
          <a:prstGeom prst="rect">
            <a:avLst/>
          </a:prstGeom>
          <a:effectLst>
            <a:outerShdw blurRad="25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714993" y="0"/>
            <a:ext cx="1385735" cy="11550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6397574"/>
            <a:ext cx="12192000" cy="469562"/>
          </a:xfrm>
          <a:prstGeom prst="rect">
            <a:avLst/>
          </a:prstGeom>
          <a:solidFill>
            <a:srgbClr val="F3B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GB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825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apezoid 12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432" y="1857374"/>
            <a:ext cx="5640096" cy="43254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279" y="1857374"/>
            <a:ext cx="6049153" cy="4308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02"/>
          <a:stretch/>
        </p:blipFill>
        <p:spPr>
          <a:xfrm>
            <a:off x="1935364" y="1563874"/>
            <a:ext cx="2646228" cy="1160613"/>
          </a:xfrm>
          <a:prstGeom prst="rect">
            <a:avLst/>
          </a:prstGeom>
        </p:spPr>
      </p:pic>
      <p:sp>
        <p:nvSpPr>
          <p:cNvPr id="7" name="Title 22"/>
          <p:cNvSpPr txBox="1">
            <a:spLocks/>
          </p:cNvSpPr>
          <p:nvPr/>
        </p:nvSpPr>
        <p:spPr>
          <a:xfrm>
            <a:off x="360218" y="301367"/>
            <a:ext cx="10400146" cy="669600"/>
          </a:xfrm>
          <a:prstGeom prst="rect">
            <a:avLst/>
          </a:prstGeom>
        </p:spPr>
        <p:txBody>
          <a:bodyPr/>
          <a:lstStyle>
            <a:lvl1pPr algn="l" defTabSz="609594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b="1" dirty="0" smtClean="0">
                <a:solidFill>
                  <a:srgbClr val="382B72"/>
                </a:solidFill>
              </a:rPr>
              <a:t>New Recruits:</a:t>
            </a:r>
            <a:r>
              <a:rPr lang="en-US" dirty="0" smtClean="0">
                <a:solidFill>
                  <a:srgbClr val="382B72"/>
                </a:solidFill>
              </a:rPr>
              <a:t> Day 1 of the Digital Research Environment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90298" y="5404221"/>
            <a:ext cx="3511114" cy="7571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Ben - Entering </a:t>
            </a:r>
            <a:r>
              <a:rPr lang="en-US" dirty="0">
                <a:solidFill>
                  <a:schemeClr val="bg1"/>
                </a:solidFill>
              </a:rPr>
              <a:t>no man’s land 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GOSH’s First Data Scientist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98885" y="5414007"/>
            <a:ext cx="4572809" cy="75713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Richard - Going over the top: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Clinician taking the statistical p(lunge)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57239">
            <a:off x="9358549" y="3672077"/>
            <a:ext cx="632679" cy="11062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74067">
            <a:off x="7872478" y="4071262"/>
            <a:ext cx="676261" cy="90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17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apezoid 17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72" y="214320"/>
            <a:ext cx="10018713" cy="704988"/>
          </a:xfrm>
        </p:spPr>
        <p:txBody>
          <a:bodyPr>
            <a:normAutofit/>
          </a:bodyPr>
          <a:lstStyle/>
          <a:p>
            <a:pPr algn="ctr"/>
            <a:r>
              <a:rPr lang="en-GB" b="1" dirty="0" smtClean="0"/>
              <a:t>Excited to Start!</a:t>
            </a:r>
            <a:endParaRPr lang="en-GB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37" y="1200687"/>
            <a:ext cx="9319206" cy="459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03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apezoid 4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4772" y="214320"/>
            <a:ext cx="10018713" cy="7049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09594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algn="ctr"/>
            <a:r>
              <a:rPr lang="en-GB" b="1" dirty="0" smtClean="0"/>
              <a:t>Digital Strategy 2017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133600" y="3469640"/>
            <a:ext cx="396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Meanwhile…..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08320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103630"/>
            <a:ext cx="6766560" cy="50749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58480" y="2494280"/>
            <a:ext cx="3479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It’s all part of the Grand Plan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94772" y="214320"/>
            <a:ext cx="10018713" cy="7049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09594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pPr algn="ctr"/>
            <a:r>
              <a:rPr lang="en-GB" b="1" dirty="0" smtClean="0"/>
              <a:t>Digital Strategy 2017</a:t>
            </a:r>
            <a:endParaRPr lang="en-GB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975600" y="3693160"/>
            <a:ext cx="384556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AI</a:t>
            </a:r>
            <a:r>
              <a:rPr lang="en-US" dirty="0" smtClean="0"/>
              <a:t> in the hospital by Christmas!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1763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360219" y="301367"/>
            <a:ext cx="10575636" cy="669600"/>
          </a:xfrm>
          <a:prstGeom prst="rect">
            <a:avLst/>
          </a:prstGeom>
        </p:spPr>
        <p:txBody>
          <a:bodyPr/>
          <a:lstStyle>
            <a:lvl1pPr algn="l" defTabSz="609594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b="1" dirty="0" smtClean="0"/>
              <a:t>Sergeant…</a:t>
            </a:r>
            <a:endParaRPr lang="en-GB" b="1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509059" y="298745"/>
            <a:ext cx="10575636" cy="669600"/>
          </a:xfrm>
          <a:prstGeom prst="rect">
            <a:avLst/>
          </a:prstGeom>
        </p:spPr>
        <p:txBody>
          <a:bodyPr/>
          <a:lstStyle>
            <a:lvl1pPr algn="l" defTabSz="609594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b="1" dirty="0" smtClean="0"/>
              <a:t>I don’t like it…</a:t>
            </a:r>
            <a:endParaRPr lang="en-GB" b="1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5104939" y="291207"/>
            <a:ext cx="10575636" cy="669600"/>
          </a:xfrm>
          <a:prstGeom prst="rect">
            <a:avLst/>
          </a:prstGeom>
        </p:spPr>
        <p:txBody>
          <a:bodyPr/>
          <a:lstStyle>
            <a:lvl1pPr algn="l" defTabSz="609594" rtl="0" eaLnBrk="1" latinLnBrk="0" hangingPunct="1">
              <a:spcBef>
                <a:spcPct val="0"/>
              </a:spcBef>
              <a:buNone/>
              <a:defRPr sz="2800" b="0" i="0" kern="1200">
                <a:solidFill>
                  <a:srgbClr val="372A71"/>
                </a:solidFill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b="1" dirty="0" smtClean="0"/>
              <a:t>it’s too quiet…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688" y="1195624"/>
            <a:ext cx="7193903" cy="47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5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pezoid 5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436" r="27914"/>
          <a:stretch/>
        </p:blipFill>
        <p:spPr>
          <a:xfrm>
            <a:off x="12192000" y="4628548"/>
            <a:ext cx="1752601" cy="18383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17980" y="1448435"/>
            <a:ext cx="6772275" cy="33623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24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26693 -0.18565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46" y="-92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apezoid 17">
            <a:extLst>
              <a:ext uri="{FF2B5EF4-FFF2-40B4-BE49-F238E27FC236}">
                <a16:creationId xmlns:a16="http://schemas.microsoft.com/office/drawing/2014/main" id="{DDA6398D-DA9B-4EAB-A713-E1F3AD338444}"/>
              </a:ext>
            </a:extLst>
          </p:cNvPr>
          <p:cNvSpPr/>
          <p:nvPr/>
        </p:nvSpPr>
        <p:spPr>
          <a:xfrm>
            <a:off x="-6375096" y="-11996"/>
            <a:ext cx="12192000" cy="6478869"/>
          </a:xfrm>
          <a:prstGeom prst="trapezoid">
            <a:avLst/>
          </a:prstGeom>
          <a:solidFill>
            <a:srgbClr val="EBEBE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772" y="214320"/>
            <a:ext cx="10018713" cy="704988"/>
          </a:xfrm>
        </p:spPr>
        <p:txBody>
          <a:bodyPr>
            <a:normAutofit/>
          </a:bodyPr>
          <a:lstStyle/>
          <a:p>
            <a:pPr algn="ctr"/>
            <a:r>
              <a:rPr lang="en-GB" b="1" dirty="0" smtClean="0"/>
              <a:t>First Casualty of War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818277" y="1348438"/>
            <a:ext cx="247675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Clinical ‘database’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28" name="Straight Arrow Connector 27"/>
          <p:cNvCxnSpPr>
            <a:stCxn id="17" idx="1"/>
          </p:cNvCxnSpPr>
          <p:nvPr/>
        </p:nvCxnSpPr>
        <p:spPr>
          <a:xfrm flipH="1">
            <a:off x="9103097" y="1560804"/>
            <a:ext cx="715180" cy="3224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74" y="1180622"/>
            <a:ext cx="6309907" cy="47126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-211693" y="4484653"/>
            <a:ext cx="24767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i="1" dirty="0" smtClean="0">
                <a:solidFill>
                  <a:srgbClr val="FF0000"/>
                </a:solidFill>
              </a:rPr>
              <a:t>Screenshot</a:t>
            </a:r>
            <a:r>
              <a:rPr lang="en-US" dirty="0" smtClean="0">
                <a:solidFill>
                  <a:srgbClr val="FF0000"/>
                </a:solidFill>
              </a:rPr>
              <a:t> embedded in spreadsheet of patient paperwork as data entry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2398113" y="4705224"/>
            <a:ext cx="1158279" cy="453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wibb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89" y="919308"/>
            <a:ext cx="7096600" cy="53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656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30" grpId="0"/>
      <p:bldP spid="30" grpId="1"/>
    </p:bldLst>
  </p:timing>
</p:sld>
</file>

<file path=ppt/theme/theme1.xml><?xml version="1.0" encoding="utf-8"?>
<a:theme xmlns:a="http://schemas.openxmlformats.org/drawingml/2006/main" name="AnalytiXagility_WIDE_Template_PUBLIC">
  <a:themeElements>
    <a:clrScheme name="AnalytiXAgility">
      <a:dk1>
        <a:sysClr val="windowText" lastClr="000000"/>
      </a:dk1>
      <a:lt1>
        <a:sysClr val="window" lastClr="FFFFFF"/>
      </a:lt1>
      <a:dk2>
        <a:srgbClr val="0A415A"/>
      </a:dk2>
      <a:lt2>
        <a:srgbClr val="EEECE1"/>
      </a:lt2>
      <a:accent1>
        <a:srgbClr val="379AB2"/>
      </a:accent1>
      <a:accent2>
        <a:srgbClr val="991E20"/>
      </a:accent2>
      <a:accent3>
        <a:srgbClr val="4B966A"/>
      </a:accent3>
      <a:accent4>
        <a:srgbClr val="6A3263"/>
      </a:accent4>
      <a:accent5>
        <a:srgbClr val="5E9197"/>
      </a:accent5>
      <a:accent6>
        <a:srgbClr val="F1592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A9669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REtemplate  -  Read-Only" id="{10547DB6-A265-412E-AE4E-0057AEDB4B10}" vid="{1AA97E7E-447C-47D7-A379-5CF5385531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E18DA79B345F42A60D0D21AFC85D5D" ma:contentTypeVersion="8" ma:contentTypeDescription="Create a new document." ma:contentTypeScope="" ma:versionID="c9f958584656585133256e26ca0f9530">
  <xsd:schema xmlns:xsd="http://www.w3.org/2001/XMLSchema" xmlns:xs="http://www.w3.org/2001/XMLSchema" xmlns:p="http://schemas.microsoft.com/office/2006/metadata/properties" xmlns:ns2="81625d4c-a423-47e1-8776-f273f3ef7ce0" xmlns:ns3="f65a858f-9232-4c30-99ad-efa6d065501a" targetNamespace="http://schemas.microsoft.com/office/2006/metadata/properties" ma:root="true" ma:fieldsID="27de83e10b3173ad0d7cd6da0d68e907" ns2:_="" ns3:_="">
    <xsd:import namespace="81625d4c-a423-47e1-8776-f273f3ef7ce0"/>
    <xsd:import namespace="f65a858f-9232-4c30-99ad-efa6d065501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25d4c-a423-47e1-8776-f273f3ef7c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858f-9232-4c30-99ad-efa6d065501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712D72-1550-4F86-9277-A7203A227857}">
  <ds:schemaRefs>
    <ds:schemaRef ds:uri="http://purl.org/dc/elements/1.1/"/>
    <ds:schemaRef ds:uri="http://schemas.microsoft.com/office/2006/metadata/properties"/>
    <ds:schemaRef ds:uri="81625d4c-a423-47e1-8776-f273f3ef7ce0"/>
    <ds:schemaRef ds:uri="f65a858f-9232-4c30-99ad-efa6d065501a"/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35BD464-00AE-49A9-9FCB-7EBB821E31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F8C988-E14E-4924-87D5-7AD31F4A58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625d4c-a423-47e1-8776-f273f3ef7ce0"/>
    <ds:schemaRef ds:uri="f65a858f-9232-4c30-99ad-efa6d06550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DREtemplate</Template>
  <TotalTime>1845</TotalTime>
  <Words>212</Words>
  <Application>Microsoft Office PowerPoint</Application>
  <PresentationFormat>Widescreen</PresentationFormat>
  <Paragraphs>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</vt:lpstr>
      <vt:lpstr>Montserrat</vt:lpstr>
      <vt:lpstr>AnalytiXagility_WIDE_Template_PUBLIC</vt:lpstr>
      <vt:lpstr>Clinicians, Big Data and Digital Research</vt:lpstr>
      <vt:lpstr>War stories from GOSH’s Digital Research Environment</vt:lpstr>
      <vt:lpstr>PowerPoint Presentation</vt:lpstr>
      <vt:lpstr>Excited to Start!</vt:lpstr>
      <vt:lpstr>PowerPoint Presentation</vt:lpstr>
      <vt:lpstr>PowerPoint Presentation</vt:lpstr>
      <vt:lpstr>PowerPoint Presentation</vt:lpstr>
      <vt:lpstr>PowerPoint Presentation</vt:lpstr>
      <vt:lpstr>First Casualty of War</vt:lpstr>
      <vt:lpstr>A Bridge Too Far</vt:lpstr>
      <vt:lpstr>Building Bridges</vt:lpstr>
      <vt:lpstr>Building Bridges</vt:lpstr>
      <vt:lpstr>Building Bridges</vt:lpstr>
      <vt:lpstr>Building Bridges</vt:lpstr>
      <vt:lpstr>Building Bridges</vt:lpstr>
      <vt:lpstr>Building Bridges</vt:lpstr>
      <vt:lpstr>Building Bridges</vt:lpstr>
      <vt:lpstr>Building Bridges</vt:lpstr>
      <vt:lpstr>Building Bridges</vt:lpstr>
      <vt:lpstr>Building Bridges</vt:lpstr>
      <vt:lpstr>Home in time for Christmas (2019)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McNeill</dc:creator>
  <cp:lastModifiedBy>Ben Margetts</cp:lastModifiedBy>
  <cp:revision>176</cp:revision>
  <dcterms:created xsi:type="dcterms:W3CDTF">2018-09-28T09:05:10Z</dcterms:created>
  <dcterms:modified xsi:type="dcterms:W3CDTF">2019-11-05T13:29:06Z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0x01010098E18DA79B345F42A60D0D21AFC85D5D</vt:lpwstr>
  </property>
</Properties>
</file>